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65" r:id="rId2"/>
    <p:sldId id="267" r:id="rId3"/>
    <p:sldId id="270" r:id="rId4"/>
    <p:sldId id="256" r:id="rId5"/>
    <p:sldId id="268" r:id="rId6"/>
    <p:sldId id="269" r:id="rId7"/>
    <p:sldId id="259" r:id="rId8"/>
    <p:sldId id="260" r:id="rId9"/>
    <p:sldId id="261" r:id="rId10"/>
    <p:sldId id="263" r:id="rId11"/>
    <p:sldId id="262" r:id="rId12"/>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45000"/>
      <a:buFont typeface="Wingdings" pitchFamily="2" charset="2"/>
      <a:defRPr kern="1200">
        <a:solidFill>
          <a:schemeClr val="tx1"/>
        </a:solidFill>
        <a:latin typeface="Arial" charset="0"/>
        <a:ea typeface="MS Gothic" pitchFamily="49" charset="-128"/>
        <a:cs typeface="+mn-cs"/>
      </a:defRPr>
    </a:lvl1pPr>
    <a:lvl2pPr marL="431800" indent="-215900" algn="l" defTabSz="457200" rtl="0" fontAlgn="base" hangingPunct="0">
      <a:lnSpc>
        <a:spcPct val="93000"/>
      </a:lnSpc>
      <a:spcBef>
        <a:spcPct val="0"/>
      </a:spcBef>
      <a:spcAft>
        <a:spcPct val="0"/>
      </a:spcAft>
      <a:buClr>
        <a:srgbClr val="000000"/>
      </a:buClr>
      <a:buSzPct val="45000"/>
      <a:buFont typeface="Wingdings" pitchFamily="2" charset="2"/>
      <a:defRPr kern="1200">
        <a:solidFill>
          <a:schemeClr val="tx1"/>
        </a:solidFill>
        <a:latin typeface="Arial" charset="0"/>
        <a:ea typeface="MS Gothic" pitchFamily="49" charset="-128"/>
        <a:cs typeface="+mn-cs"/>
      </a:defRPr>
    </a:lvl2pPr>
    <a:lvl3pPr marL="647700" indent="-215900" algn="l" defTabSz="457200" rtl="0" fontAlgn="base" hangingPunct="0">
      <a:lnSpc>
        <a:spcPct val="93000"/>
      </a:lnSpc>
      <a:spcBef>
        <a:spcPct val="0"/>
      </a:spcBef>
      <a:spcAft>
        <a:spcPct val="0"/>
      </a:spcAft>
      <a:buClr>
        <a:srgbClr val="000000"/>
      </a:buClr>
      <a:buSzPct val="45000"/>
      <a:buFont typeface="Wingdings" pitchFamily="2" charset="2"/>
      <a:defRPr kern="1200">
        <a:solidFill>
          <a:schemeClr val="tx1"/>
        </a:solidFill>
        <a:latin typeface="Arial" charset="0"/>
        <a:ea typeface="MS Gothic" pitchFamily="49" charset="-128"/>
        <a:cs typeface="+mn-cs"/>
      </a:defRPr>
    </a:lvl3pPr>
    <a:lvl4pPr marL="863600" indent="-215900" algn="l" defTabSz="457200" rtl="0" fontAlgn="base" hangingPunct="0">
      <a:lnSpc>
        <a:spcPct val="93000"/>
      </a:lnSpc>
      <a:spcBef>
        <a:spcPct val="0"/>
      </a:spcBef>
      <a:spcAft>
        <a:spcPct val="0"/>
      </a:spcAft>
      <a:buClr>
        <a:srgbClr val="000000"/>
      </a:buClr>
      <a:buSzPct val="45000"/>
      <a:buFont typeface="Wingdings" pitchFamily="2" charset="2"/>
      <a:defRPr kern="1200">
        <a:solidFill>
          <a:schemeClr val="tx1"/>
        </a:solidFill>
        <a:latin typeface="Arial" charset="0"/>
        <a:ea typeface="MS Gothic" pitchFamily="49" charset="-128"/>
        <a:cs typeface="+mn-cs"/>
      </a:defRPr>
    </a:lvl4pPr>
    <a:lvl5pPr marL="1079500" indent="-215900" algn="l" defTabSz="457200" rtl="0" fontAlgn="base" hangingPunct="0">
      <a:lnSpc>
        <a:spcPct val="93000"/>
      </a:lnSpc>
      <a:spcBef>
        <a:spcPct val="0"/>
      </a:spcBef>
      <a:spcAft>
        <a:spcPct val="0"/>
      </a:spcAft>
      <a:buClr>
        <a:srgbClr val="000000"/>
      </a:buClr>
      <a:buSzPct val="45000"/>
      <a:buFont typeface="Wingdings" pitchFamily="2" charset="2"/>
      <a:defRPr kern="1200">
        <a:solidFill>
          <a:schemeClr val="tx1"/>
        </a:solidFill>
        <a:latin typeface="Arial" charset="0"/>
        <a:ea typeface="MS Gothic" pitchFamily="49" charset="-128"/>
        <a:cs typeface="+mn-cs"/>
      </a:defRPr>
    </a:lvl5pPr>
    <a:lvl6pPr marL="2286000" algn="l" defTabSz="914400" rtl="0" eaLnBrk="1" latinLnBrk="0" hangingPunct="1">
      <a:defRPr kern="1200">
        <a:solidFill>
          <a:schemeClr val="tx1"/>
        </a:solidFill>
        <a:latin typeface="Arial" charset="0"/>
        <a:ea typeface="MS Gothic" pitchFamily="49" charset="-128"/>
        <a:cs typeface="+mn-cs"/>
      </a:defRPr>
    </a:lvl6pPr>
    <a:lvl7pPr marL="2743200" algn="l" defTabSz="914400" rtl="0" eaLnBrk="1" latinLnBrk="0" hangingPunct="1">
      <a:defRPr kern="1200">
        <a:solidFill>
          <a:schemeClr val="tx1"/>
        </a:solidFill>
        <a:latin typeface="Arial" charset="0"/>
        <a:ea typeface="MS Gothic" pitchFamily="49" charset="-128"/>
        <a:cs typeface="+mn-cs"/>
      </a:defRPr>
    </a:lvl7pPr>
    <a:lvl8pPr marL="3200400" algn="l" defTabSz="914400" rtl="0" eaLnBrk="1" latinLnBrk="0" hangingPunct="1">
      <a:defRPr kern="1200">
        <a:solidFill>
          <a:schemeClr val="tx1"/>
        </a:solidFill>
        <a:latin typeface="Arial" charset="0"/>
        <a:ea typeface="MS Gothic" pitchFamily="49" charset="-128"/>
        <a:cs typeface="+mn-cs"/>
      </a:defRPr>
    </a:lvl8pPr>
    <a:lvl9pPr marL="3657600" algn="l" defTabSz="914400" rtl="0" eaLnBrk="1" latinLnBrk="0" hangingPunct="1">
      <a:defRPr kern="1200">
        <a:solidFill>
          <a:schemeClr val="tx1"/>
        </a:solidFill>
        <a:latin typeface="Arial"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94679" autoAdjust="0"/>
  </p:normalViewPr>
  <p:slideViewPr>
    <p:cSldViewPr>
      <p:cViewPr varScale="1">
        <p:scale>
          <a:sx n="79" d="100"/>
          <a:sy n="79" d="100"/>
        </p:scale>
        <p:origin x="1098" y="96"/>
      </p:cViewPr>
      <p:guideLst>
        <p:guide orient="horz" pos="2160"/>
        <p:guide pos="2880"/>
      </p:guideLst>
    </p:cSldViewPr>
  </p:slideViewPr>
  <p:outlineViewPr>
    <p:cViewPr varScale="1">
      <p:scale>
        <a:sx n="170" d="200"/>
        <a:sy n="170" d="200"/>
      </p:scale>
      <p:origin x="0" y="773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p:cNvSpPr>
            <a:spLocks noGrp="1" noRot="1" noChangeAspect="1" noChangeArrowheads="1"/>
          </p:cNvSpPr>
          <p:nvPr>
            <p:ph type="sldImg"/>
          </p:nvPr>
        </p:nvSpPr>
        <p:spPr bwMode="auto">
          <a:xfrm>
            <a:off x="1371600" y="763588"/>
            <a:ext cx="5027613" cy="3770312"/>
          </a:xfrm>
          <a:prstGeom prst="rect">
            <a:avLst/>
          </a:prstGeom>
          <a:noFill/>
          <a:ln w="9525">
            <a:noFill/>
            <a:round/>
            <a:headEnd/>
            <a:tailEnd/>
          </a:ln>
        </p:spPr>
      </p:sp>
      <p:sp>
        <p:nvSpPr>
          <p:cNvPr id="2050"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8" charset="0"/>
                <a:ea typeface="Arial Unicode MS" pitchFamily="34" charset="-128"/>
                <a:cs typeface="Arial Unicode MS" pitchFamily="34" charset="-128"/>
              </a:defRPr>
            </a:lvl1pPr>
          </a:lstStyle>
          <a:p>
            <a:pPr>
              <a:defRPr/>
            </a:pPr>
            <a:fld id="{DE14D95B-E1AC-43DB-9D57-FE9560F49F55}" type="slidenum">
              <a:rPr lang="en-GB"/>
              <a:pPr>
                <a:defRPr/>
              </a:pPr>
              <a:t>‹#›</a:t>
            </a:fld>
            <a:endParaRPr lang="en-GB"/>
          </a:p>
        </p:txBody>
      </p:sp>
    </p:spTree>
    <p:extLst>
      <p:ext uri="{BB962C8B-B14F-4D97-AF65-F5344CB8AC3E}">
        <p14:creationId xmlns:p14="http://schemas.microsoft.com/office/powerpoint/2010/main" val="220343113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p:spPr>
        <p:txBody>
          <a:bodyPr/>
          <a:lstStyle/>
          <a:p>
            <a:fld id="{1492A94A-F7EB-4836-99FD-5B35125521C0}" type="slidenum">
              <a:rPr lang="en-GB"/>
              <a:pPr/>
              <a:t>4</a:t>
            </a:fld>
            <a:endParaRPr lang="en-GB"/>
          </a:p>
        </p:txBody>
      </p:sp>
      <p:sp>
        <p:nvSpPr>
          <p:cNvPr id="13315"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ln>
        </p:spPr>
      </p:sp>
      <p:sp>
        <p:nvSpPr>
          <p:cNvPr id="13316" name="Text Box 2"/>
          <p:cNvSpPr>
            <a:spLocks noGrp="1" noChangeArrowheads="1"/>
          </p:cNvSpPr>
          <p:nvPr>
            <p:ph type="body" idx="1"/>
          </p:nvPr>
        </p:nvSpPr>
        <p:spPr>
          <a:xfrm>
            <a:off x="777875" y="4776788"/>
            <a:ext cx="6218238" cy="4437062"/>
          </a:xfrm>
          <a:noFill/>
          <a:ln/>
        </p:spPr>
        <p:txBody>
          <a:bodyPr wrap="none" anchor="ctr"/>
          <a:lstStyle/>
          <a:p>
            <a:r>
              <a:rPr lang="en-US" smtClean="0"/>
              <a:t>Fusion – in some massive stars, fusion makes heavier elements as well.</a:t>
            </a:r>
          </a:p>
        </p:txBody>
      </p:sp>
    </p:spTree>
    <p:extLst>
      <p:ext uri="{BB962C8B-B14F-4D97-AF65-F5344CB8AC3E}">
        <p14:creationId xmlns:p14="http://schemas.microsoft.com/office/powerpoint/2010/main" val="3012008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p:spPr>
        <p:txBody>
          <a:bodyPr/>
          <a:lstStyle/>
          <a:p>
            <a:fld id="{A3208C3E-935F-445F-9CCF-4DF04963E7BB}" type="slidenum">
              <a:rPr lang="en-GB"/>
              <a:pPr/>
              <a:t>7</a:t>
            </a:fld>
            <a:endParaRPr lang="en-GB"/>
          </a:p>
        </p:txBody>
      </p:sp>
      <p:sp>
        <p:nvSpPr>
          <p:cNvPr id="14339"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ln>
        </p:spPr>
      </p:sp>
      <p:sp>
        <p:nvSpPr>
          <p:cNvPr id="14340" name="Rectangle 2"/>
          <p:cNvSpPr>
            <a:spLocks noGrp="1" noChangeArrowheads="1"/>
          </p:cNvSpPr>
          <p:nvPr>
            <p:ph type="body" idx="1"/>
          </p:nvPr>
        </p:nvSpPr>
        <p:spPr>
          <a:xfrm>
            <a:off x="777875" y="4776788"/>
            <a:ext cx="6218238" cy="4437062"/>
          </a:xfrm>
          <a:noFill/>
          <a:ln/>
        </p:spPr>
        <p:txBody>
          <a:bodyPr wrap="none" anchor="ctr"/>
          <a:lstStyle/>
          <a:p>
            <a:endParaRPr lang="en-US" smtClean="0"/>
          </a:p>
        </p:txBody>
      </p:sp>
    </p:spTree>
    <p:extLst>
      <p:ext uri="{BB962C8B-B14F-4D97-AF65-F5344CB8AC3E}">
        <p14:creationId xmlns:p14="http://schemas.microsoft.com/office/powerpoint/2010/main" val="197188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p:spPr>
        <p:txBody>
          <a:bodyPr/>
          <a:lstStyle/>
          <a:p>
            <a:fld id="{ACFE3B7A-7F3A-4C22-AB2E-A97A7B081854}" type="slidenum">
              <a:rPr lang="en-GB"/>
              <a:pPr/>
              <a:t>8</a:t>
            </a:fld>
            <a:endParaRPr lang="en-GB"/>
          </a:p>
        </p:txBody>
      </p:sp>
      <p:sp>
        <p:nvSpPr>
          <p:cNvPr id="15363"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ln>
        </p:spPr>
      </p:sp>
      <p:sp>
        <p:nvSpPr>
          <p:cNvPr id="15364" name="Rectangle 2"/>
          <p:cNvSpPr>
            <a:spLocks noGrp="1" noChangeArrowheads="1"/>
          </p:cNvSpPr>
          <p:nvPr>
            <p:ph type="body" idx="1"/>
          </p:nvPr>
        </p:nvSpPr>
        <p:spPr>
          <a:xfrm>
            <a:off x="777875" y="4776788"/>
            <a:ext cx="6218238" cy="4437062"/>
          </a:xfrm>
          <a:noFill/>
          <a:ln/>
        </p:spPr>
        <p:txBody>
          <a:bodyPr wrap="none" anchor="ctr"/>
          <a:lstStyle/>
          <a:p>
            <a:endParaRPr lang="en-US" smtClean="0"/>
          </a:p>
        </p:txBody>
      </p:sp>
    </p:spTree>
    <p:extLst>
      <p:ext uri="{BB962C8B-B14F-4D97-AF65-F5344CB8AC3E}">
        <p14:creationId xmlns:p14="http://schemas.microsoft.com/office/powerpoint/2010/main" val="696787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p:spPr>
        <p:txBody>
          <a:bodyPr/>
          <a:lstStyle/>
          <a:p>
            <a:fld id="{B1ABA059-CF40-4181-956D-40BBE69DD633}" type="slidenum">
              <a:rPr lang="en-GB"/>
              <a:pPr/>
              <a:t>9</a:t>
            </a:fld>
            <a:endParaRPr lang="en-GB"/>
          </a:p>
        </p:txBody>
      </p:sp>
      <p:sp>
        <p:nvSpPr>
          <p:cNvPr id="1638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ln>
        </p:spPr>
      </p:sp>
      <p:sp>
        <p:nvSpPr>
          <p:cNvPr id="16388" name="Rectangle 2"/>
          <p:cNvSpPr>
            <a:spLocks noGrp="1" noChangeArrowheads="1"/>
          </p:cNvSpPr>
          <p:nvPr>
            <p:ph type="body" idx="1"/>
          </p:nvPr>
        </p:nvSpPr>
        <p:spPr>
          <a:xfrm>
            <a:off x="777875" y="4776788"/>
            <a:ext cx="6218238" cy="4437062"/>
          </a:xfrm>
          <a:noFill/>
          <a:ln/>
        </p:spPr>
        <p:txBody>
          <a:bodyPr wrap="none" anchor="ctr"/>
          <a:lstStyle/>
          <a:p>
            <a:endParaRPr lang="en-US" smtClean="0"/>
          </a:p>
        </p:txBody>
      </p:sp>
    </p:spTree>
    <p:extLst>
      <p:ext uri="{BB962C8B-B14F-4D97-AF65-F5344CB8AC3E}">
        <p14:creationId xmlns:p14="http://schemas.microsoft.com/office/powerpoint/2010/main" val="221852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530C4612-1CB6-49A7-AA8E-DE971610952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DABF1F8-C87A-4AAA-A8CC-30684E3FED8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7263" y="301625"/>
            <a:ext cx="2266950" cy="6454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1625"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FB58429-7AFA-4ECC-B148-EC2A4D00C80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0A9188C6-4FD3-4418-AD63-19A98A66DCC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2C767073-6D13-490D-B3ED-B210969C487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1768475"/>
            <a:ext cx="4459288"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54E48F9A-1EEE-400C-BB79-8C6CD4024458}"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D256E3EE-C022-47E4-8C85-61D49A4056C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A13147E3-F781-46BE-8EC3-03D0CE76AD8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6FF2FCDC-7364-4158-9304-DB266269D7C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7F522700-9F87-4871-8DF0-11EBC45BCD1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EB2E3FCF-BD65-4E8B-AE48-C3677F7B2A7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70975"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503238" y="1768475"/>
            <a:ext cx="9070975" cy="498792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503238" y="6886575"/>
            <a:ext cx="2346325"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US"/>
          </a:p>
        </p:txBody>
      </p:sp>
      <p:sp>
        <p:nvSpPr>
          <p:cNvPr id="1028" name="Rectangle 4"/>
          <p:cNvSpPr>
            <a:spLocks noGrp="1" noChangeArrowheads="1"/>
          </p:cNvSpPr>
          <p:nvPr>
            <p:ph type="ftr"/>
          </p:nvPr>
        </p:nvSpPr>
        <p:spPr bwMode="auto">
          <a:xfrm>
            <a:off x="3448050" y="6886575"/>
            <a:ext cx="3194050"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defRPr sz="1400" smtClean="0">
                <a:solidFill>
                  <a:srgbClr val="000000"/>
                </a:solidFill>
                <a:latin typeface="Times New Roman" pitchFamily="18" charset="0"/>
                <a:ea typeface="Arial Unicode MS" pitchFamily="34" charset="-128"/>
                <a:cs typeface="Arial Unicode MS" pitchFamily="34" charset="-128"/>
              </a:defRPr>
            </a:lvl1pPr>
          </a:lstStyle>
          <a:p>
            <a:pPr>
              <a:defRPr/>
            </a:pPr>
            <a:endParaRPr lang="en-US"/>
          </a:p>
        </p:txBody>
      </p:sp>
      <p:sp>
        <p:nvSpPr>
          <p:cNvPr id="1029" name="Rectangle 5"/>
          <p:cNvSpPr>
            <a:spLocks noGrp="1" noChangeArrowheads="1"/>
          </p:cNvSpPr>
          <p:nvPr>
            <p:ph type="sldNum"/>
          </p:nvPr>
        </p:nvSpPr>
        <p:spPr bwMode="auto">
          <a:xfrm>
            <a:off x="7227888" y="6886575"/>
            <a:ext cx="2346325" cy="5207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defRPr sz="1400" smtClean="0">
                <a:solidFill>
                  <a:srgbClr val="000000"/>
                </a:solidFill>
                <a:latin typeface="Times New Roman" pitchFamily="18" charset="0"/>
                <a:ea typeface="Arial Unicode MS" pitchFamily="34" charset="-128"/>
                <a:cs typeface="Arial Unicode MS" pitchFamily="34" charset="-128"/>
              </a:defRPr>
            </a:lvl1pPr>
          </a:lstStyle>
          <a:p>
            <a:pPr>
              <a:defRPr/>
            </a:pPr>
            <a:fld id="{9991A975-B87F-49F9-91F8-562954A0732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mj-lt"/>
          <a:ea typeface="+mj-ea"/>
          <a:cs typeface="+mj-cs"/>
        </a:defRPr>
      </a:lvl1pPr>
      <a:lvl2pPr algn="ctr" defTabSz="457200" rtl="0" eaLnBrk="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2pPr>
      <a:lvl3pPr algn="ctr" defTabSz="457200" rtl="0" eaLnBrk="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3pPr>
      <a:lvl4pPr algn="ctr" defTabSz="457200" rtl="0" eaLnBrk="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4pPr>
      <a:lvl5pPr algn="ctr" defTabSz="457200" rtl="0" eaLnBrk="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5pPr>
      <a:lvl6pPr marL="1536700" indent="-215900" algn="ctr" defTabSz="457200" rtl="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6pPr>
      <a:lvl7pPr marL="1993900" indent="-215900" algn="ctr" defTabSz="457200" rtl="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7pPr>
      <a:lvl8pPr marL="2451100" indent="-215900" algn="ctr" defTabSz="457200" rtl="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8pPr>
      <a:lvl9pPr marL="2908300" indent="-215900" algn="ctr" defTabSz="457200" rtl="0" fontAlgn="base" hangingPunct="0">
        <a:lnSpc>
          <a:spcPct val="93000"/>
        </a:lnSpc>
        <a:spcBef>
          <a:spcPct val="0"/>
        </a:spcBef>
        <a:spcAft>
          <a:spcPct val="0"/>
        </a:spcAft>
        <a:buClr>
          <a:srgbClr val="000000"/>
        </a:buClr>
        <a:buSzPct val="45000"/>
        <a:buFont typeface="Wingdings" pitchFamily="2" charset="2"/>
        <a:defRPr sz="4400">
          <a:solidFill>
            <a:srgbClr val="000000"/>
          </a:solidFill>
          <a:latin typeface="Arial" charset="0"/>
          <a:ea typeface="MS Gothic" pitchFamily="49" charset="-128"/>
        </a:defRPr>
      </a:lvl9pPr>
    </p:titleStyle>
    <p:bodyStyle>
      <a:lvl1pPr marL="431800" indent="-323850" algn="l" defTabSz="457200" rtl="0" eaLnBrk="0" fontAlgn="base" hangingPunct="0">
        <a:lnSpc>
          <a:spcPct val="93000"/>
        </a:lnSpc>
        <a:spcBef>
          <a:spcPct val="0"/>
        </a:spcBef>
        <a:spcAft>
          <a:spcPts val="1425"/>
        </a:spcAft>
        <a:buClr>
          <a:srgbClr val="000000"/>
        </a:buClr>
        <a:buSzPct val="45000"/>
        <a:buFont typeface="Wingdings" pitchFamily="2" charset="2"/>
        <a:buChar char=""/>
        <a:defRPr sz="3200">
          <a:solidFill>
            <a:srgbClr val="000000"/>
          </a:solidFill>
          <a:latin typeface="+mn-lt"/>
          <a:ea typeface="+mn-ea"/>
          <a:cs typeface="+mn-cs"/>
        </a:defRPr>
      </a:lvl1pPr>
      <a:lvl2pPr marL="863600" indent="-287338" algn="l" defTabSz="457200" rtl="0" eaLnBrk="0" fontAlgn="base" hangingPunct="0">
        <a:lnSpc>
          <a:spcPct val="93000"/>
        </a:lnSpc>
        <a:spcBef>
          <a:spcPct val="0"/>
        </a:spcBef>
        <a:spcAft>
          <a:spcPts val="1138"/>
        </a:spcAft>
        <a:buClr>
          <a:srgbClr val="000000"/>
        </a:buClr>
        <a:buSzPct val="75000"/>
        <a:buFont typeface="Symbol" pitchFamily="18" charset="2"/>
        <a:buChar char=""/>
        <a:defRPr sz="2800">
          <a:solidFill>
            <a:srgbClr val="000000"/>
          </a:solidFill>
          <a:latin typeface="+mn-lt"/>
          <a:ea typeface="+mn-ea"/>
        </a:defRPr>
      </a:lvl2pPr>
      <a:lvl3pPr marL="1295400" indent="-215900" algn="l" defTabSz="457200" rtl="0" eaLnBrk="0" fontAlgn="base" hangingPunct="0">
        <a:lnSpc>
          <a:spcPct val="93000"/>
        </a:lnSpc>
        <a:spcBef>
          <a:spcPct val="0"/>
        </a:spcBef>
        <a:spcAft>
          <a:spcPts val="850"/>
        </a:spcAft>
        <a:buClr>
          <a:srgbClr val="000000"/>
        </a:buClr>
        <a:buSzPct val="45000"/>
        <a:buFont typeface="Wingdings" pitchFamily="2" charset="2"/>
        <a:buChar char=""/>
        <a:defRPr sz="2400">
          <a:solidFill>
            <a:srgbClr val="000000"/>
          </a:solidFill>
          <a:latin typeface="+mn-lt"/>
          <a:ea typeface="+mn-ea"/>
        </a:defRPr>
      </a:lvl3pPr>
      <a:lvl4pPr marL="1727200" indent="-215900" algn="l" defTabSz="457200" rtl="0" eaLnBrk="0" fontAlgn="base" hangingPunct="0">
        <a:lnSpc>
          <a:spcPct val="93000"/>
        </a:lnSpc>
        <a:spcBef>
          <a:spcPct val="0"/>
        </a:spcBef>
        <a:spcAft>
          <a:spcPts val="575"/>
        </a:spcAft>
        <a:buClr>
          <a:srgbClr val="000000"/>
        </a:buClr>
        <a:buSzPct val="75000"/>
        <a:buFont typeface="Symbol" pitchFamily="18" charset="2"/>
        <a:buChar char=""/>
        <a:defRPr sz="2000">
          <a:solidFill>
            <a:srgbClr val="000000"/>
          </a:solidFill>
          <a:latin typeface="+mn-lt"/>
          <a:ea typeface="+mn-ea"/>
        </a:defRPr>
      </a:lvl4pPr>
      <a:lvl5pPr marL="2159000" indent="-215900" algn="l" defTabSz="457200" rtl="0" eaLnBrk="0" fontAlgn="base" hangingPunct="0">
        <a:lnSpc>
          <a:spcPct val="93000"/>
        </a:lnSpc>
        <a:spcBef>
          <a:spcPct val="0"/>
        </a:spcBef>
        <a:spcAft>
          <a:spcPts val="288"/>
        </a:spcAft>
        <a:buClr>
          <a:srgbClr val="000000"/>
        </a:buClr>
        <a:buSzPct val="45000"/>
        <a:buFont typeface="Wingdings" pitchFamily="2" charset="2"/>
        <a:buChar char=""/>
        <a:defRPr sz="2000">
          <a:solidFill>
            <a:srgbClr val="000000"/>
          </a:solidFill>
          <a:latin typeface="+mn-lt"/>
          <a:ea typeface="+mn-ea"/>
        </a:defRPr>
      </a:lvl5pPr>
      <a:lvl6pPr marL="2616200" indent="-215900" algn="l" defTabSz="457200" rtl="0" fontAlgn="base" hangingPunct="0">
        <a:lnSpc>
          <a:spcPct val="93000"/>
        </a:lnSpc>
        <a:spcBef>
          <a:spcPct val="0"/>
        </a:spcBef>
        <a:spcAft>
          <a:spcPts val="288"/>
        </a:spcAft>
        <a:buClr>
          <a:srgbClr val="000000"/>
        </a:buClr>
        <a:buSzPct val="45000"/>
        <a:buFont typeface="Wingdings" pitchFamily="2" charset="2"/>
        <a:buChar char=""/>
        <a:defRPr sz="2000">
          <a:solidFill>
            <a:srgbClr val="000000"/>
          </a:solidFill>
          <a:latin typeface="+mn-lt"/>
          <a:ea typeface="+mn-ea"/>
        </a:defRPr>
      </a:lvl6pPr>
      <a:lvl7pPr marL="3073400" indent="-215900" algn="l" defTabSz="457200" rtl="0" fontAlgn="base" hangingPunct="0">
        <a:lnSpc>
          <a:spcPct val="93000"/>
        </a:lnSpc>
        <a:spcBef>
          <a:spcPct val="0"/>
        </a:spcBef>
        <a:spcAft>
          <a:spcPts val="288"/>
        </a:spcAft>
        <a:buClr>
          <a:srgbClr val="000000"/>
        </a:buClr>
        <a:buSzPct val="45000"/>
        <a:buFont typeface="Wingdings" pitchFamily="2" charset="2"/>
        <a:buChar char=""/>
        <a:defRPr sz="2000">
          <a:solidFill>
            <a:srgbClr val="000000"/>
          </a:solidFill>
          <a:latin typeface="+mn-lt"/>
          <a:ea typeface="+mn-ea"/>
        </a:defRPr>
      </a:lvl7pPr>
      <a:lvl8pPr marL="3530600" indent="-215900" algn="l" defTabSz="457200" rtl="0" fontAlgn="base" hangingPunct="0">
        <a:lnSpc>
          <a:spcPct val="93000"/>
        </a:lnSpc>
        <a:spcBef>
          <a:spcPct val="0"/>
        </a:spcBef>
        <a:spcAft>
          <a:spcPts val="288"/>
        </a:spcAft>
        <a:buClr>
          <a:srgbClr val="000000"/>
        </a:buClr>
        <a:buSzPct val="45000"/>
        <a:buFont typeface="Wingdings" pitchFamily="2" charset="2"/>
        <a:buChar char=""/>
        <a:defRPr sz="2000">
          <a:solidFill>
            <a:srgbClr val="000000"/>
          </a:solidFill>
          <a:latin typeface="+mn-lt"/>
          <a:ea typeface="+mn-ea"/>
        </a:defRPr>
      </a:lvl8pPr>
      <a:lvl9pPr marL="3987800" indent="-215900" algn="l" defTabSz="457200" rtl="0" fontAlgn="base" hangingPunct="0">
        <a:lnSpc>
          <a:spcPct val="93000"/>
        </a:lnSpc>
        <a:spcBef>
          <a:spcPct val="0"/>
        </a:spcBef>
        <a:spcAft>
          <a:spcPts val="288"/>
        </a:spcAft>
        <a:buClr>
          <a:srgbClr val="000000"/>
        </a:buClr>
        <a:buSzPct val="45000"/>
        <a:buFont typeface="Wingdings" pitchFamily="2" charset="2"/>
        <a:buChar char=""/>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izmag.com/unsw-world-record-solar-energy-conversion/35098/" TargetMode="External"/><Relationship Id="rId2" Type="http://schemas.openxmlformats.org/officeDocument/2006/relationships/hyperlink" Target="http://www.scienceagogo.com/news/20080113172845data_trunc_sys.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03238" y="303213"/>
            <a:ext cx="9074150" cy="957262"/>
          </a:xfrm>
        </p:spPr>
        <p:txBody>
          <a:bodyPr/>
          <a:lstStyle/>
          <a:p>
            <a:pPr eaLnBrk="1" hangingPunct="1"/>
            <a:r>
              <a:rPr lang="en-US" sz="3100" smtClean="0"/>
              <a:t>Energy/Resource Concepts and Terms</a:t>
            </a:r>
          </a:p>
        </p:txBody>
      </p:sp>
      <p:sp>
        <p:nvSpPr>
          <p:cNvPr id="4099" name="Rectangle 3"/>
          <p:cNvSpPr>
            <a:spLocks noGrp="1" noChangeArrowheads="1"/>
          </p:cNvSpPr>
          <p:nvPr>
            <p:ph type="body" idx="1"/>
          </p:nvPr>
        </p:nvSpPr>
        <p:spPr>
          <a:xfrm>
            <a:off x="503238" y="1344613"/>
            <a:ext cx="9074150" cy="5408612"/>
          </a:xfrm>
        </p:spPr>
        <p:txBody>
          <a:bodyPr/>
          <a:lstStyle/>
          <a:p>
            <a:pPr eaLnBrk="1" hangingPunct="1">
              <a:lnSpc>
                <a:spcPct val="80000"/>
              </a:lnSpc>
            </a:pPr>
            <a:r>
              <a:rPr lang="en-US" sz="2600" b="1" smtClean="0"/>
              <a:t>resources</a:t>
            </a:r>
            <a:r>
              <a:rPr lang="en-US" sz="2600" smtClean="0"/>
              <a:t>:  all </a:t>
            </a:r>
            <a:r>
              <a:rPr lang="en-US" sz="2600" i="1" smtClean="0"/>
              <a:t>materials</a:t>
            </a:r>
            <a:r>
              <a:rPr lang="en-US" sz="2600" smtClean="0"/>
              <a:t> in the environment that can be used.</a:t>
            </a:r>
          </a:p>
          <a:p>
            <a:pPr eaLnBrk="1" hangingPunct="1">
              <a:lnSpc>
                <a:spcPct val="80000"/>
              </a:lnSpc>
            </a:pPr>
            <a:r>
              <a:rPr lang="en-US" sz="2600" b="1" smtClean="0"/>
              <a:t>reserves</a:t>
            </a:r>
            <a:r>
              <a:rPr lang="en-US" sz="2600" smtClean="0"/>
              <a:t>:  quantities of resources that are </a:t>
            </a:r>
            <a:r>
              <a:rPr lang="en-US" sz="2600" u="sng" smtClean="0"/>
              <a:t>known</a:t>
            </a:r>
            <a:r>
              <a:rPr lang="en-US" sz="2600" smtClean="0"/>
              <a:t> and are </a:t>
            </a:r>
            <a:r>
              <a:rPr lang="en-US" sz="2600" u="sng" smtClean="0"/>
              <a:t>legally</a:t>
            </a:r>
            <a:r>
              <a:rPr lang="en-US" sz="2600" smtClean="0"/>
              <a:t> and </a:t>
            </a:r>
            <a:r>
              <a:rPr lang="en-US" sz="2600" u="sng" smtClean="0"/>
              <a:t>economically</a:t>
            </a:r>
            <a:r>
              <a:rPr lang="en-US" sz="2600" smtClean="0"/>
              <a:t> extractable with current </a:t>
            </a:r>
            <a:r>
              <a:rPr lang="en-US" sz="2600" u="sng" smtClean="0"/>
              <a:t>technology</a:t>
            </a:r>
            <a:r>
              <a:rPr lang="en-US" sz="2600" smtClean="0"/>
              <a:t>.</a:t>
            </a:r>
          </a:p>
          <a:p>
            <a:pPr eaLnBrk="1" hangingPunct="1">
              <a:lnSpc>
                <a:spcPct val="80000"/>
              </a:lnSpc>
            </a:pPr>
            <a:r>
              <a:rPr lang="en-US" sz="2600" b="1" smtClean="0"/>
              <a:t>projected reserves</a:t>
            </a:r>
            <a:r>
              <a:rPr lang="en-US" sz="2600" smtClean="0"/>
              <a:t>: current reserves plus all resources that may become reserves due to improved technologies and changing prices.</a:t>
            </a:r>
          </a:p>
          <a:p>
            <a:pPr eaLnBrk="1" hangingPunct="1">
              <a:lnSpc>
                <a:spcPct val="80000"/>
              </a:lnSpc>
            </a:pPr>
            <a:r>
              <a:rPr lang="en-US" sz="2600" b="1" smtClean="0"/>
              <a:t>renewable resources</a:t>
            </a:r>
            <a:r>
              <a:rPr lang="en-US" sz="2600" smtClean="0"/>
              <a:t>: such as farmland soil, water, solar, forests, and fisheries, where the sustainable rate of use can be no greater than the rate of regeneration.</a:t>
            </a:r>
          </a:p>
          <a:p>
            <a:pPr eaLnBrk="1" hangingPunct="1">
              <a:lnSpc>
                <a:spcPct val="80000"/>
              </a:lnSpc>
            </a:pPr>
            <a:r>
              <a:rPr lang="en-US" sz="2600" b="1" smtClean="0"/>
              <a:t>solar-based renewable energy resources </a:t>
            </a:r>
            <a:r>
              <a:rPr lang="en-US" sz="2600" smtClean="0"/>
              <a:t>are ultimately powered by the sun:  solar, wind, hydropower, wave and biomass</a:t>
            </a:r>
          </a:p>
        </p:txBody>
      </p:sp>
      <p:pic>
        <p:nvPicPr>
          <p:cNvPr id="2052" name="Picture 4" descr="MCj03038090000[1]"/>
          <p:cNvPicPr>
            <a:picLocks noChangeAspect="1" noChangeArrowheads="1"/>
          </p:cNvPicPr>
          <p:nvPr/>
        </p:nvPicPr>
        <p:blipFill>
          <a:blip r:embed="rId2" cstate="print"/>
          <a:srcRect/>
          <a:stretch>
            <a:fillRect/>
          </a:stretch>
        </p:blipFill>
        <p:spPr bwMode="auto">
          <a:xfrm>
            <a:off x="336550" y="6467475"/>
            <a:ext cx="906463" cy="915988"/>
          </a:xfrm>
          <a:prstGeom prst="rect">
            <a:avLst/>
          </a:prstGeom>
          <a:noFill/>
          <a:ln w="9525">
            <a:noFill/>
            <a:miter lim="800000"/>
            <a:headEnd/>
            <a:tailEnd/>
          </a:ln>
        </p:spPr>
      </p:pic>
      <p:pic>
        <p:nvPicPr>
          <p:cNvPr id="2053" name="Picture 5" descr="MCj02808140000[1]"/>
          <p:cNvPicPr>
            <a:picLocks noChangeAspect="1" noChangeArrowheads="1"/>
          </p:cNvPicPr>
          <p:nvPr/>
        </p:nvPicPr>
        <p:blipFill>
          <a:blip r:embed="rId3" cstate="print"/>
          <a:srcRect/>
          <a:stretch>
            <a:fillRect/>
          </a:stretch>
        </p:blipFill>
        <p:spPr bwMode="auto">
          <a:xfrm>
            <a:off x="9280525" y="5291138"/>
            <a:ext cx="800100" cy="2268537"/>
          </a:xfrm>
          <a:prstGeom prst="rect">
            <a:avLst/>
          </a:prstGeom>
          <a:noFill/>
          <a:ln w="9525">
            <a:noFill/>
            <a:miter lim="800000"/>
            <a:headEnd/>
            <a:tailEnd/>
          </a:ln>
        </p:spPr>
      </p:pic>
      <p:pic>
        <p:nvPicPr>
          <p:cNvPr id="2054" name="Picture 6" descr="MCj04392220000[1]"/>
          <p:cNvPicPr>
            <a:picLocks noChangeAspect="1" noChangeArrowheads="1"/>
          </p:cNvPicPr>
          <p:nvPr/>
        </p:nvPicPr>
        <p:blipFill>
          <a:blip r:embed="rId4" cstate="print"/>
          <a:srcRect/>
          <a:stretch>
            <a:fillRect/>
          </a:stretch>
        </p:blipFill>
        <p:spPr bwMode="auto">
          <a:xfrm>
            <a:off x="8651875" y="0"/>
            <a:ext cx="1428750" cy="1420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099">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099">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099">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099">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099">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Energy Quality</a:t>
            </a:r>
          </a:p>
        </p:txBody>
      </p:sp>
      <p:sp>
        <p:nvSpPr>
          <p:cNvPr id="10243" name="Content Placeholder 2"/>
          <p:cNvSpPr>
            <a:spLocks noGrp="1"/>
          </p:cNvSpPr>
          <p:nvPr>
            <p:ph idx="1"/>
          </p:nvPr>
        </p:nvSpPr>
        <p:spPr/>
        <p:txBody>
          <a:bodyPr/>
          <a:lstStyle/>
          <a:p>
            <a:pPr eaLnBrk="1" hangingPunct="1"/>
            <a:r>
              <a:rPr lang="en-US" sz="2400" smtClean="0"/>
              <a:t>Energy quality can be measured along a hierarchy, from the highest quality and lowest entropy to lower quality and higher entropy</a:t>
            </a:r>
          </a:p>
          <a:p>
            <a:pPr eaLnBrk="1" hangingPunct="1"/>
            <a:r>
              <a:rPr lang="en-US" sz="2400" smtClean="0"/>
              <a:t>Ranked in quality from high to low: </a:t>
            </a:r>
          </a:p>
          <a:p>
            <a:pPr lvl="1" eaLnBrk="1" hangingPunct="1"/>
            <a:r>
              <a:rPr lang="en-US" sz="2000" smtClean="0"/>
              <a:t>mechanical (potential and kinetic) and electrical (~same quality)</a:t>
            </a:r>
          </a:p>
          <a:p>
            <a:pPr lvl="1" eaLnBrk="1" hangingPunct="1"/>
            <a:r>
              <a:rPr lang="en-US" sz="2000" smtClean="0"/>
              <a:t>chemical</a:t>
            </a:r>
          </a:p>
          <a:p>
            <a:pPr lvl="1" eaLnBrk="1" hangingPunct="1"/>
            <a:r>
              <a:rPr lang="en-US" sz="2000" smtClean="0"/>
              <a:t>energy of objects/substances at high temperatures </a:t>
            </a:r>
          </a:p>
          <a:p>
            <a:pPr lvl="1" eaLnBrk="1" hangingPunct="1"/>
            <a:r>
              <a:rPr lang="en-US" sz="2000" smtClean="0"/>
              <a:t>energy of objects/substances at low temperatures</a:t>
            </a:r>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03238" y="301625"/>
            <a:ext cx="9070975" cy="658813"/>
          </a:xfrm>
        </p:spPr>
        <p:txBody>
          <a:bodyPr/>
          <a:lstStyle/>
          <a:p>
            <a:pPr eaLnBrk="1"/>
            <a:r>
              <a:rPr lang="en-US" sz="2800" smtClean="0"/>
              <a:t>Other misc energy basics</a:t>
            </a:r>
          </a:p>
        </p:txBody>
      </p:sp>
      <p:sp>
        <p:nvSpPr>
          <p:cNvPr id="11267" name="Rectangle 3"/>
          <p:cNvSpPr>
            <a:spLocks noGrp="1" noChangeArrowheads="1"/>
          </p:cNvSpPr>
          <p:nvPr>
            <p:ph type="body" idx="1"/>
          </p:nvPr>
        </p:nvSpPr>
        <p:spPr>
          <a:xfrm>
            <a:off x="503238" y="960437"/>
            <a:ext cx="9070975" cy="6248399"/>
          </a:xfrm>
        </p:spPr>
        <p:txBody>
          <a:bodyPr/>
          <a:lstStyle/>
          <a:p>
            <a:pPr eaLnBrk="1">
              <a:lnSpc>
                <a:spcPct val="83000"/>
              </a:lnSpc>
            </a:pPr>
            <a:r>
              <a:rPr lang="en-US" sz="2000" b="1" dirty="0" smtClean="0"/>
              <a:t>energy conversion</a:t>
            </a:r>
            <a:r>
              <a:rPr lang="en-US" sz="2000" dirty="0" smtClean="0"/>
              <a:t>: when one form of energy is transformed into another.</a:t>
            </a:r>
          </a:p>
          <a:p>
            <a:pPr eaLnBrk="1">
              <a:lnSpc>
                <a:spcPct val="83000"/>
              </a:lnSpc>
              <a:buFont typeface="Wingdings" pitchFamily="2" charset="2"/>
              <a:buNone/>
            </a:pPr>
            <a:r>
              <a:rPr lang="en-US" sz="1800" dirty="0" smtClean="0"/>
              <a:t>The </a:t>
            </a:r>
            <a:r>
              <a:rPr lang="en-US" sz="1800" b="1" dirty="0" smtClean="0"/>
              <a:t>efficiency of energy conversions</a:t>
            </a:r>
            <a:r>
              <a:rPr lang="en-US" sz="1800" dirty="0" smtClean="0"/>
              <a:t> can be measured as the ratio of energy in to useful energy out.  Conversion from electrical to light energy can be &gt;30% with LED technology but very low with standard incandescent bulbs (&lt;10%).  However conversion of electricity to heat can be 100% in baseboard heaters, to ~90% with incandescent light bulbs.  However, the systemic energy conversion ratios in the previous examples are all substantially lower when considering the </a:t>
            </a:r>
            <a:r>
              <a:rPr lang="en-US" sz="1800" b="1" dirty="0" smtClean="0"/>
              <a:t>total primary energy supply</a:t>
            </a:r>
            <a:r>
              <a:rPr lang="en-US" sz="1800" dirty="0" smtClean="0"/>
              <a:t>. Why?</a:t>
            </a:r>
          </a:p>
          <a:p>
            <a:pPr eaLnBrk="1">
              <a:lnSpc>
                <a:spcPct val="83000"/>
              </a:lnSpc>
              <a:buFont typeface="Wingdings" pitchFamily="2" charset="2"/>
              <a:buNone/>
            </a:pPr>
            <a:r>
              <a:rPr lang="en-US" sz="2000" dirty="0" smtClean="0"/>
              <a:t>---------------------------</a:t>
            </a:r>
          </a:p>
          <a:p>
            <a:pPr eaLnBrk="1">
              <a:lnSpc>
                <a:spcPct val="83000"/>
              </a:lnSpc>
              <a:buFont typeface="Wingdings" pitchFamily="2" charset="2"/>
              <a:buNone/>
            </a:pPr>
            <a:r>
              <a:rPr lang="en-US" sz="1800" dirty="0" smtClean="0"/>
              <a:t>Solar thermal conversion to electricity:</a:t>
            </a:r>
          </a:p>
          <a:p>
            <a:pPr eaLnBrk="1">
              <a:lnSpc>
                <a:spcPct val="83000"/>
              </a:lnSpc>
              <a:buFont typeface="Wingdings" pitchFamily="2" charset="2"/>
              <a:buNone/>
            </a:pPr>
            <a:r>
              <a:rPr lang="en-US" sz="1400" dirty="0" smtClean="0">
                <a:solidFill>
                  <a:schemeClr val="tx1"/>
                </a:solidFill>
                <a:hlinkClick r:id="rId2"/>
              </a:rPr>
              <a:t>http://www.scienceagogo.com/news/20080113172845data_trunc_sys.shtml</a:t>
            </a:r>
            <a:endParaRPr lang="en-US" sz="1400" dirty="0" smtClean="0">
              <a:solidFill>
                <a:schemeClr val="tx1"/>
              </a:solidFill>
            </a:endParaRPr>
          </a:p>
          <a:p>
            <a:pPr eaLnBrk="1">
              <a:lnSpc>
                <a:spcPct val="83000"/>
              </a:lnSpc>
              <a:buFont typeface="Wingdings" pitchFamily="2" charset="2"/>
              <a:buNone/>
            </a:pPr>
            <a:r>
              <a:rPr lang="en-US" sz="1800" dirty="0" smtClean="0">
                <a:solidFill>
                  <a:schemeClr val="tx1"/>
                </a:solidFill>
              </a:rPr>
              <a:t>Solar </a:t>
            </a:r>
            <a:r>
              <a:rPr lang="en-US" sz="1800" dirty="0" err="1" smtClean="0">
                <a:solidFill>
                  <a:schemeClr val="tx1"/>
                </a:solidFill>
              </a:rPr>
              <a:t>photvoltaic</a:t>
            </a:r>
            <a:r>
              <a:rPr lang="en-US" sz="1800" dirty="0" smtClean="0">
                <a:solidFill>
                  <a:schemeClr val="tx1"/>
                </a:solidFill>
              </a:rPr>
              <a:t> conversion efficiency</a:t>
            </a:r>
          </a:p>
          <a:p>
            <a:pPr eaLnBrk="1">
              <a:lnSpc>
                <a:spcPct val="83000"/>
              </a:lnSpc>
              <a:buNone/>
            </a:pPr>
            <a:r>
              <a:rPr lang="en-US" sz="1400" dirty="0" smtClean="0">
                <a:solidFill>
                  <a:schemeClr val="tx1"/>
                </a:solidFill>
                <a:hlinkClick r:id="rId3"/>
              </a:rPr>
              <a:t>http://www.gizmag.com/unsw-world-record-solar-energy-conversion/35098/</a:t>
            </a:r>
            <a:endParaRPr lang="en-US" sz="1400" dirty="0" smtClean="0">
              <a:solidFill>
                <a:schemeClr val="tx1"/>
              </a:solidFill>
            </a:endParaRPr>
          </a:p>
          <a:p>
            <a:pPr eaLnBrk="1">
              <a:lnSpc>
                <a:spcPct val="83000"/>
              </a:lnSpc>
              <a:buFont typeface="Wingdings" pitchFamily="2" charset="2"/>
              <a:buNone/>
            </a:pPr>
            <a:r>
              <a:rPr lang="en-US" sz="2000" b="1" dirty="0" smtClean="0"/>
              <a:t>power</a:t>
            </a:r>
            <a:r>
              <a:rPr lang="en-US" sz="2000" dirty="0" smtClean="0"/>
              <a:t>: the rate of energy use, such as watts, horsepower, etc…</a:t>
            </a:r>
          </a:p>
          <a:p>
            <a:pPr eaLnBrk="1">
              <a:lnSpc>
                <a:spcPct val="83000"/>
              </a:lnSpc>
              <a:buFont typeface="Wingdings" pitchFamily="2" charset="2"/>
              <a:buNone/>
            </a:pPr>
            <a:r>
              <a:rPr lang="en-US" sz="2000" b="1" dirty="0" smtClean="0"/>
              <a:t>energy</a:t>
            </a:r>
            <a:r>
              <a:rPr lang="en-US" sz="2000" dirty="0" smtClean="0"/>
              <a:t>: power x time; a quantity of energy, such as a watt-second, kilowatt-hour, calorie (c), joule (J), etc.  Example: a watt-second = one J</a:t>
            </a:r>
          </a:p>
          <a:p>
            <a:pPr eaLnBrk="1">
              <a:lnSpc>
                <a:spcPct val="83000"/>
              </a:lnSpc>
              <a:buFont typeface="Wingdings" pitchFamily="2" charset="2"/>
              <a:buNone/>
            </a:pPr>
            <a:r>
              <a:rPr lang="en-US" sz="2000" b="1" dirty="0" smtClean="0"/>
              <a:t>energy density</a:t>
            </a:r>
            <a:r>
              <a:rPr lang="en-US" sz="2000" dirty="0" smtClean="0"/>
              <a:t>: the ratio of energy supplied or utilized per unit area.  Most common is watts per square meter.  Example, </a:t>
            </a:r>
            <a:r>
              <a:rPr lang="en-US" sz="2000" dirty="0" err="1" smtClean="0"/>
              <a:t>Smil</a:t>
            </a:r>
            <a:r>
              <a:rPr lang="en-US" sz="2000" dirty="0" smtClean="0"/>
              <a:t> p. 165.  Related concept is </a:t>
            </a:r>
            <a:r>
              <a:rPr lang="en-US" sz="2000" b="1" dirty="0" smtClean="0"/>
              <a:t>power density</a:t>
            </a:r>
            <a:r>
              <a:rPr lang="en-US" sz="2000" dirty="0" smtClean="0"/>
              <a:t>.  (see graph in class folder)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3238" y="303213"/>
            <a:ext cx="9074150" cy="368300"/>
          </a:xfrm>
        </p:spPr>
        <p:txBody>
          <a:bodyPr/>
          <a:lstStyle/>
          <a:p>
            <a:pPr eaLnBrk="1" hangingPunct="1"/>
            <a:r>
              <a:rPr lang="en-US" sz="3500" dirty="0" smtClean="0"/>
              <a:t>Resources (</a:t>
            </a:r>
            <a:r>
              <a:rPr lang="en-US" sz="3500" dirty="0" err="1" smtClean="0"/>
              <a:t>con’t</a:t>
            </a:r>
            <a:r>
              <a:rPr lang="en-US" sz="3500" dirty="0" smtClean="0"/>
              <a:t>.)</a:t>
            </a:r>
          </a:p>
        </p:txBody>
      </p:sp>
      <p:sp>
        <p:nvSpPr>
          <p:cNvPr id="5123" name="Rectangle 3"/>
          <p:cNvSpPr>
            <a:spLocks noGrp="1" noChangeArrowheads="1"/>
          </p:cNvSpPr>
          <p:nvPr>
            <p:ph type="body" idx="1"/>
          </p:nvPr>
        </p:nvSpPr>
        <p:spPr>
          <a:xfrm>
            <a:off x="503238" y="1260475"/>
            <a:ext cx="9074150" cy="3106738"/>
          </a:xfrm>
        </p:spPr>
        <p:txBody>
          <a:bodyPr/>
          <a:lstStyle/>
          <a:p>
            <a:pPr eaLnBrk="1" hangingPunct="1"/>
            <a:r>
              <a:rPr lang="en-US" sz="2600" b="1" smtClean="0"/>
              <a:t>non-renewable resources</a:t>
            </a:r>
            <a:r>
              <a:rPr lang="en-US" sz="2600" smtClean="0"/>
              <a:t>:  substances such as fossil fuels, high grade mineral ore, and fossil groundwater.  Can these have a sustainable rate of  use?</a:t>
            </a:r>
          </a:p>
          <a:p>
            <a:pPr lvl="1" eaLnBrk="1" hangingPunct="1"/>
            <a:r>
              <a:rPr lang="en-US" sz="2200" smtClean="0"/>
              <a:t>one view:  their sustainable rate of use can be no greater than the rate at which a renewable resource can be substituted for it (eg. oil, where part of the profits are invested towards the development of renewable resources, so that renewables can eventually substitute for oil)</a:t>
            </a:r>
          </a:p>
        </p:txBody>
      </p:sp>
      <p:pic>
        <p:nvPicPr>
          <p:cNvPr id="3076" name="Picture 4" descr="MCj03316840000[1]"/>
          <p:cNvPicPr>
            <a:picLocks noChangeAspect="1" noChangeArrowheads="1"/>
          </p:cNvPicPr>
          <p:nvPr/>
        </p:nvPicPr>
        <p:blipFill>
          <a:blip r:embed="rId2" cstate="print"/>
          <a:srcRect/>
          <a:stretch>
            <a:fillRect/>
          </a:stretch>
        </p:blipFill>
        <p:spPr bwMode="auto">
          <a:xfrm>
            <a:off x="420688" y="5040313"/>
            <a:ext cx="1665287" cy="1970087"/>
          </a:xfrm>
          <a:prstGeom prst="rect">
            <a:avLst/>
          </a:prstGeom>
          <a:noFill/>
          <a:ln w="9525">
            <a:noFill/>
            <a:miter lim="800000"/>
            <a:headEnd/>
            <a:tailEnd/>
          </a:ln>
        </p:spPr>
      </p:pic>
      <p:pic>
        <p:nvPicPr>
          <p:cNvPr id="3077" name="Picture 6" descr="MPj04371780000[1]"/>
          <p:cNvPicPr>
            <a:picLocks noChangeAspect="1" noChangeArrowheads="1"/>
          </p:cNvPicPr>
          <p:nvPr/>
        </p:nvPicPr>
        <p:blipFill>
          <a:blip r:embed="rId3" cstate="print"/>
          <a:srcRect/>
          <a:stretch>
            <a:fillRect/>
          </a:stretch>
        </p:blipFill>
        <p:spPr bwMode="auto">
          <a:xfrm>
            <a:off x="7835900" y="4619625"/>
            <a:ext cx="2244725" cy="2940050"/>
          </a:xfrm>
          <a:prstGeom prst="rect">
            <a:avLst/>
          </a:prstGeom>
          <a:noFill/>
          <a:ln w="9525">
            <a:noFill/>
            <a:miter lim="800000"/>
            <a:headEnd/>
            <a:tailEnd/>
          </a:ln>
        </p:spPr>
      </p:pic>
      <p:pic>
        <p:nvPicPr>
          <p:cNvPr id="3078" name="Picture 7" descr="MCj02979970000[1]"/>
          <p:cNvPicPr>
            <a:picLocks noChangeAspect="1" noChangeArrowheads="1"/>
          </p:cNvPicPr>
          <p:nvPr/>
        </p:nvPicPr>
        <p:blipFill>
          <a:blip r:embed="rId4" cstate="print"/>
          <a:srcRect/>
          <a:stretch>
            <a:fillRect/>
          </a:stretch>
        </p:blipFill>
        <p:spPr bwMode="auto">
          <a:xfrm>
            <a:off x="2687638" y="5073650"/>
            <a:ext cx="4284662" cy="1854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Energy externality:  any cost to parties outside of a business transaction that is not borne by buyers or sellers - </a:t>
            </a:r>
            <a:r>
              <a:rPr lang="en-US" dirty="0" err="1" smtClean="0"/>
              <a:t>eg</a:t>
            </a:r>
            <a:r>
              <a:rPr lang="en-US" dirty="0" smtClean="0"/>
              <a:t> pollution, health  </a:t>
            </a:r>
            <a:r>
              <a:rPr lang="en-US" smtClean="0"/>
              <a:t>(controversial)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503238" y="346075"/>
            <a:ext cx="9072562" cy="538163"/>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smtClean="0"/>
              <a:t>Some Common Forms of Energy</a:t>
            </a:r>
          </a:p>
        </p:txBody>
      </p:sp>
      <p:sp>
        <p:nvSpPr>
          <p:cNvPr id="3074" name="Rectangle 2"/>
          <p:cNvSpPr>
            <a:spLocks noGrp="1" noChangeArrowheads="1"/>
          </p:cNvSpPr>
          <p:nvPr>
            <p:ph type="body" idx="1"/>
          </p:nvPr>
        </p:nvSpPr>
        <p:spPr>
          <a:xfrm>
            <a:off x="503238" y="960437"/>
            <a:ext cx="9072562" cy="6095999"/>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dirty="0" smtClean="0"/>
              <a:t>Energy</a:t>
            </a:r>
            <a:r>
              <a:rPr lang="en-US" sz="2000" dirty="0" smtClean="0"/>
              <a:t>: the ability of a body or system to do work or produce a change</a:t>
            </a:r>
            <a:endParaRPr lang="en-GB" sz="2000" b="1" dirty="0" smtClean="0"/>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dirty="0" smtClean="0"/>
              <a:t>Kinetic energy</a:t>
            </a:r>
            <a:r>
              <a:rPr lang="en-GB" sz="2000" dirty="0" smtClean="0"/>
              <a:t>: the energy of motion.</a:t>
            </a:r>
            <a:endParaRPr lang="en-GB" sz="2000" baseline="30000" dirty="0" smtClean="0"/>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dirty="0" smtClean="0"/>
              <a:t>Gravitational potential energy</a:t>
            </a:r>
            <a:r>
              <a:rPr lang="en-GB" sz="2000" dirty="0" smtClean="0"/>
              <a:t>: stored energy associated with an object/substance that's been lifted against Earth's gravity.  Key form:  water stored behind dams for hydroelectricity.</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dirty="0" smtClean="0"/>
              <a:t>Elastic potential energy</a:t>
            </a:r>
            <a:r>
              <a:rPr lang="en-GB" sz="2000" dirty="0" smtClean="0"/>
              <a:t>: stored energy as a result of changing the configuration of an elastic substance.</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dirty="0" smtClean="0"/>
              <a:t>Chemical energy</a:t>
            </a:r>
            <a:r>
              <a:rPr lang="en-GB" sz="2000" dirty="0" smtClean="0"/>
              <a:t>: electrical energy stored at the microscopic level in the configurations of electric charge known as molecules.  Example: fossil fuels “store” electromagnetic energy from the sun.  When combusted, the original energy in the bonds of the reactants = the heat energy released plus the chemical energy of the newly formed compounds (including carbon dioxide)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b="1" dirty="0" smtClean="0"/>
              <a:t>Nuclear energy</a:t>
            </a:r>
            <a:r>
              <a:rPr lang="en-GB" sz="2000" dirty="0" smtClean="0"/>
              <a:t>: energy released by changing the energy relations of the atomic nucleus, either by combining nuclei (fusion) or by splitting a nucleus into smaller nuclei (fission).  Fusion powers the stars – such as the fusion of two hydrogen atoms to form helium (our sun).  Fusion powers nuclear bombs.</a:t>
            </a:r>
          </a:p>
        </p:txBody>
      </p:sp>
    </p:spTree>
  </p:cSld>
  <p:clrMapOvr>
    <a:masterClrMapping/>
  </p:clrMapOvr>
  <p:transition/>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074">
                                            <p:txEl>
                                              <p:pRg st="5" end="5"/>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500" smtClean="0"/>
              <a:t>Thermodynamics</a:t>
            </a:r>
          </a:p>
        </p:txBody>
      </p:sp>
      <p:sp>
        <p:nvSpPr>
          <p:cNvPr id="5123" name="Rectangle 3"/>
          <p:cNvSpPr>
            <a:spLocks noGrp="1" noChangeArrowheads="1"/>
          </p:cNvSpPr>
          <p:nvPr>
            <p:ph type="body" idx="1"/>
          </p:nvPr>
        </p:nvSpPr>
        <p:spPr>
          <a:xfrm>
            <a:off x="503238" y="1260475"/>
            <a:ext cx="9074150" cy="5492750"/>
          </a:xfrm>
        </p:spPr>
        <p:txBody>
          <a:bodyPr/>
          <a:lstStyle/>
          <a:p>
            <a:pPr eaLnBrk="1" hangingPunct="1"/>
            <a:endParaRPr lang="en-US" sz="2200" dirty="0" smtClean="0"/>
          </a:p>
          <a:p>
            <a:pPr eaLnBrk="1" hangingPunct="1"/>
            <a:r>
              <a:rPr lang="en-US" sz="2200" b="1" dirty="0" smtClean="0"/>
              <a:t>Internal or thermal energy</a:t>
            </a:r>
            <a:r>
              <a:rPr lang="en-US" sz="2200" dirty="0" smtClean="0"/>
              <a:t>: energy of molecular motion.</a:t>
            </a:r>
          </a:p>
          <a:p>
            <a:pPr eaLnBrk="1" hangingPunct="1"/>
            <a:r>
              <a:rPr lang="en-US" sz="2200" b="1" dirty="0" smtClean="0"/>
              <a:t>Heat</a:t>
            </a:r>
            <a:r>
              <a:rPr lang="en-US" sz="2200" dirty="0" smtClean="0"/>
              <a:t>: energy that is flowing as a result of a temperature difference.</a:t>
            </a:r>
          </a:p>
          <a:p>
            <a:pPr eaLnBrk="1" hangingPunct="1"/>
            <a:r>
              <a:rPr lang="en-US" sz="2200" b="1" dirty="0" smtClean="0"/>
              <a:t>First Law of Thermodynamics</a:t>
            </a:r>
            <a:r>
              <a:rPr lang="en-US" sz="2200" dirty="0" smtClean="0"/>
              <a:t>:  In any process, energy can neither be created nor destroyed. The change in an object’s or substance’s internal energy is the sum of the mechanical work done on it and the heat flows into it.  Examples: bicycle pump, Joule’s experiment (see next slide)</a:t>
            </a:r>
          </a:p>
          <a:p>
            <a:pPr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97113" y="5608638"/>
            <a:ext cx="5727700" cy="307975"/>
          </a:xfrm>
        </p:spPr>
        <p:txBody>
          <a:bodyPr/>
          <a:lstStyle/>
          <a:p>
            <a:r>
              <a:rPr lang="en-US" smtClean="0"/>
              <a:t>The James Joule experiments showing the equivalence of heat and mechanical energy</a:t>
            </a:r>
          </a:p>
        </p:txBody>
      </p:sp>
      <p:pic>
        <p:nvPicPr>
          <p:cNvPr id="6147" name="Picture Placeholder 4" descr="joule_apparatus.jpg"/>
          <p:cNvPicPr>
            <a:picLocks noGrp="1" noChangeAspect="1"/>
          </p:cNvPicPr>
          <p:nvPr>
            <p:ph type="pic" idx="1"/>
          </p:nvPr>
        </p:nvPicPr>
        <p:blipFill>
          <a:blip r:embed="rId2" cstate="print"/>
          <a:srcRect t="4492" b="4492"/>
          <a:stretch>
            <a:fillRect/>
          </a:stretch>
        </p:blipFill>
        <p:spPr>
          <a:xfrm>
            <a:off x="1976438" y="731838"/>
            <a:ext cx="6048375" cy="4479925"/>
          </a:xfrm>
        </p:spPr>
      </p:pic>
      <p:sp>
        <p:nvSpPr>
          <p:cNvPr id="6148" name="Text Placeholder 3"/>
          <p:cNvSpPr>
            <a:spLocks noGrp="1"/>
          </p:cNvSpPr>
          <p:nvPr>
            <p:ph type="body" sz="half" idx="2"/>
          </p:nvPr>
        </p:nvSpPr>
        <p:spPr>
          <a:xfrm>
            <a:off x="1992313" y="6218238"/>
            <a:ext cx="6032500" cy="914400"/>
          </a:xfrm>
        </p:spPr>
        <p:txBody>
          <a:bodyPr/>
          <a:lstStyle/>
          <a:p>
            <a:r>
              <a:rPr lang="en-US" sz="1800" smtClean="0"/>
              <a:t>Thermometer was used to measure the change in the temperature of water that was being churned by a revolving vane driven by a descending weight</a:t>
            </a:r>
            <a:r>
              <a:rPr lang="en-US"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5" name="Rectangle 1"/>
          <p:cNvSpPr>
            <a:spLocks noGrp="1" noChangeArrowheads="1"/>
          </p:cNvSpPr>
          <p:nvPr>
            <p:ph type="body"/>
          </p:nvPr>
        </p:nvSpPr>
        <p:spPr>
          <a:xfrm>
            <a:off x="468313" y="960438"/>
            <a:ext cx="9107487" cy="5707062"/>
          </a:xfrm>
        </p:spPr>
        <p:txBody>
          <a:bodyPr anchor="t"/>
          <a:lstStyle/>
          <a:p>
            <a:pPr marL="431800" indent="-323850" algn="l" eaLnBrk="1">
              <a:spcAft>
                <a:spcPts val="1425"/>
              </a:spcAft>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000" b="1" smtClean="0"/>
              <a:t>Second Law of Thermodynamics:</a:t>
            </a:r>
            <a:r>
              <a:rPr lang="en-GB" sz="2000" smtClean="0"/>
              <a:t>  the entropy law.  Entropy is the degree of disorder in a system.  The energy of the universe is fixed and its distributions uneven, and thus its conversions seek uniform distribution.  In a closed system (w/o external energy supply), the availability of useful energy must decline.  </a:t>
            </a:r>
          </a:p>
          <a:p>
            <a:pPr marL="863600" lvl="1" indent="-287338" algn="l" eaLnBrk="1">
              <a:spcAft>
                <a:spcPts val="1138"/>
              </a:spcAft>
              <a:buSzPct val="7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000" smtClean="0">
                <a:cs typeface="Arial" charset="0"/>
              </a:rPr>
              <a:t>example: burning a log.  Its combustion produces heat. The log can never be reconstituted with only the amount of energy released.  The heat released is a lower quality of energy.</a:t>
            </a:r>
          </a:p>
          <a:p>
            <a:pPr marL="863600" lvl="1" indent="-287338" algn="l" eaLnBrk="1">
              <a:spcAft>
                <a:spcPts val="1138"/>
              </a:spcAft>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GB" sz="2000" smtClean="0">
              <a:cs typeface="Arial" charset="0"/>
            </a:endParaRPr>
          </a:p>
          <a:p>
            <a:pPr marL="863600" lvl="1" indent="-287338" algn="l" eaLnBrk="1">
              <a:spcAft>
                <a:spcPts val="1138"/>
              </a:spcAft>
              <a:buSzPct val="750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000" smtClean="0"/>
              <a:t>	Is photosynthesis an exception to the Second Law?</a:t>
            </a:r>
          </a:p>
        </p:txBody>
      </p:sp>
    </p:spTree>
  </p:cSld>
  <p:clrMapOvr>
    <a:masterClrMapping/>
  </p:clrMapOvr>
  <p:transition/>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145">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614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145">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614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6145">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1"/>
          <p:cNvSpPr>
            <a:spLocks noGrp="1" noChangeArrowheads="1"/>
          </p:cNvSpPr>
          <p:nvPr>
            <p:ph type="body"/>
          </p:nvPr>
        </p:nvSpPr>
        <p:spPr>
          <a:xfrm>
            <a:off x="503238" y="457200"/>
            <a:ext cx="9072562" cy="6983413"/>
          </a:xfrm>
        </p:spPr>
        <p:txBody>
          <a:bodyPr anchor="t"/>
          <a:lstStyle/>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3200" dirty="0" smtClean="0">
                <a:cs typeface="Arial" charset="0"/>
              </a:rPr>
              <a:t>The Carnot Cycle Principle:  e = 1  - </a:t>
            </a:r>
            <a:r>
              <a:rPr lang="en-GB" sz="3200" dirty="0" err="1" smtClean="0">
                <a:cs typeface="Arial" charset="0"/>
              </a:rPr>
              <a:t>T</a:t>
            </a:r>
            <a:r>
              <a:rPr lang="en-GB" sz="3200" baseline="-25000" dirty="0" err="1" smtClean="0">
                <a:cs typeface="Arial" charset="0"/>
              </a:rPr>
              <a:t>c</a:t>
            </a:r>
            <a:r>
              <a:rPr lang="en-GB" sz="3200" dirty="0" smtClean="0">
                <a:cs typeface="Arial" charset="0"/>
              </a:rPr>
              <a:t>/</a:t>
            </a:r>
            <a:r>
              <a:rPr lang="en-GB" sz="3200" dirty="0" err="1" smtClean="0">
                <a:cs typeface="Arial" charset="0"/>
              </a:rPr>
              <a:t>T</a:t>
            </a:r>
            <a:r>
              <a:rPr lang="en-GB" sz="3200" baseline="-25000" dirty="0" err="1" smtClean="0">
                <a:cs typeface="Arial" charset="0"/>
              </a:rPr>
              <a:t>h</a:t>
            </a:r>
            <a:endParaRPr lang="en-GB" sz="3200" baseline="-25000" dirty="0" smtClean="0">
              <a:cs typeface="Arial" charset="0"/>
            </a:endParaRP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e = efficiency = mechanical energy delivered ÷</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energy extracted from fuel</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err="1" smtClean="0">
                <a:cs typeface="Arial" charset="0"/>
              </a:rPr>
              <a:t>T</a:t>
            </a:r>
            <a:r>
              <a:rPr lang="en-GB" sz="2800" baseline="-25000" dirty="0" err="1" smtClean="0">
                <a:cs typeface="Arial" charset="0"/>
              </a:rPr>
              <a:t>c</a:t>
            </a:r>
            <a:r>
              <a:rPr lang="en-GB" sz="2800" baseline="-25000" dirty="0" smtClean="0">
                <a:cs typeface="Arial" charset="0"/>
              </a:rPr>
              <a:t> </a:t>
            </a:r>
            <a:r>
              <a:rPr lang="en-GB" sz="2800" dirty="0" smtClean="0">
                <a:cs typeface="Arial" charset="0"/>
              </a:rPr>
              <a:t>= temperature (K) of the cool substance (ambient air)</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err="1" smtClean="0">
                <a:cs typeface="Arial" charset="0"/>
              </a:rPr>
              <a:t>T</a:t>
            </a:r>
            <a:r>
              <a:rPr lang="en-GB" sz="2800" baseline="-33000" dirty="0" err="1" smtClean="0">
                <a:cs typeface="Arial" charset="0"/>
              </a:rPr>
              <a:t>h</a:t>
            </a:r>
            <a:r>
              <a:rPr lang="en-GB" sz="2800" baseline="-25000" dirty="0" smtClean="0">
                <a:cs typeface="Arial" charset="0"/>
              </a:rPr>
              <a:t> </a:t>
            </a:r>
            <a:r>
              <a:rPr lang="en-GB" sz="2800" dirty="0" smtClean="0">
                <a:cs typeface="Arial" charset="0"/>
              </a:rPr>
              <a:t>= hottest temperature (K) the heat engine can achieve</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typical example temps of </a:t>
            </a:r>
            <a:r>
              <a:rPr lang="en-GB" sz="2800" dirty="0" err="1" smtClean="0">
                <a:cs typeface="Arial" charset="0"/>
              </a:rPr>
              <a:t>T</a:t>
            </a:r>
            <a:r>
              <a:rPr lang="en-GB" sz="2800" baseline="-25000" dirty="0" err="1" smtClean="0">
                <a:cs typeface="Arial" charset="0"/>
              </a:rPr>
              <a:t>c</a:t>
            </a:r>
            <a:r>
              <a:rPr lang="en-GB" sz="2800" baseline="-25000" dirty="0" smtClean="0">
                <a:cs typeface="Arial" charset="0"/>
              </a:rPr>
              <a:t> </a:t>
            </a:r>
            <a:r>
              <a:rPr lang="en-GB" sz="2800" dirty="0" smtClean="0">
                <a:cs typeface="Arial" charset="0"/>
              </a:rPr>
              <a:t>= 300, </a:t>
            </a:r>
            <a:r>
              <a:rPr lang="en-GB" sz="2800" dirty="0" err="1" smtClean="0">
                <a:cs typeface="Arial" charset="0"/>
              </a:rPr>
              <a:t>T</a:t>
            </a:r>
            <a:r>
              <a:rPr lang="en-GB" sz="2800" baseline="-33000" dirty="0" err="1" smtClean="0">
                <a:cs typeface="Arial" charset="0"/>
              </a:rPr>
              <a:t>h</a:t>
            </a:r>
            <a:r>
              <a:rPr lang="en-GB" sz="2800" dirty="0" smtClean="0">
                <a:cs typeface="Arial" charset="0"/>
              </a:rPr>
              <a:t> = 650 in a fossil-</a:t>
            </a:r>
            <a:r>
              <a:rPr lang="en-GB" sz="2800" dirty="0" err="1" smtClean="0">
                <a:cs typeface="Arial" charset="0"/>
              </a:rPr>
              <a:t>fueled</a:t>
            </a:r>
            <a:r>
              <a:rPr lang="en-GB" sz="2800" dirty="0" smtClean="0">
                <a:cs typeface="Arial" charset="0"/>
              </a:rPr>
              <a:t> steam plant</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e = 0.52</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most nuclear plants have a of </a:t>
            </a:r>
            <a:r>
              <a:rPr lang="en-GB" sz="2800" dirty="0" err="1" smtClean="0">
                <a:cs typeface="Arial" charset="0"/>
              </a:rPr>
              <a:t>T</a:t>
            </a:r>
            <a:r>
              <a:rPr lang="en-GB" sz="2800" baseline="-33000" dirty="0" err="1" smtClean="0">
                <a:cs typeface="Arial" charset="0"/>
              </a:rPr>
              <a:t>h</a:t>
            </a:r>
            <a:r>
              <a:rPr lang="en-GB" sz="2800" dirty="0" smtClean="0">
                <a:cs typeface="Arial" charset="0"/>
              </a:rPr>
              <a:t> = 570, making an efficiency of 0.48</a:t>
            </a:r>
          </a:p>
          <a:p>
            <a:pPr marL="863600" indent="-287338" algn="l" eaLnBrk="1">
              <a:lnSpc>
                <a:spcPct val="73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n-GB" sz="2800" dirty="0" smtClean="0">
                <a:cs typeface="Arial" charset="0"/>
              </a:rPr>
              <a:t>These are theoretical maximum efficiencies assuming no friction losses, energy delivered to pollution control systems, etc...  discounting these losses, most large electric power plants are ~30% efficient.</a:t>
            </a:r>
          </a:p>
          <a:p>
            <a:pPr marL="863600" lvl="1" indent="-287338" algn="l" eaLnBrk="1">
              <a:lnSpc>
                <a:spcPct val="73000"/>
              </a:lnSpc>
              <a:spcAft>
                <a:spcPts val="1138"/>
              </a:spcAft>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endParaRPr lang="en-GB" sz="2800" dirty="0" smtClean="0">
              <a:cs typeface="Arial" charset="0"/>
            </a:endParaRPr>
          </a:p>
        </p:txBody>
      </p:sp>
    </p:spTree>
  </p:cSld>
  <p:clrMapOvr>
    <a:masterClrMapping/>
  </p:clrMapOvr>
  <p:transition/>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9">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9">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69">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6" end="6"/>
                                            </p:txEl>
                                          </p:spTgt>
                                        </p:tgtEl>
                                        <p:attrNameLst>
                                          <p:attrName>ppt_c</p:attrName>
                                        </p:attrNameLst>
                                      </p:cBhvr>
                                      <p:to>
                                        <a:schemeClr val="bg2"/>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69">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7" end="7"/>
                                            </p:txEl>
                                          </p:spTgt>
                                        </p:tgtEl>
                                        <p:attrNameLst>
                                          <p:attrName>ppt_c</p:attrName>
                                        </p:attrNameLst>
                                      </p:cBhvr>
                                      <p:to>
                                        <a:schemeClr val="bg2"/>
                                      </p:to>
                                    </p:animClr>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69">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7169">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503238" y="301625"/>
            <a:ext cx="9072562" cy="354013"/>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200" b="1" smtClean="0"/>
              <a:t>Quality of energy</a:t>
            </a:r>
          </a:p>
        </p:txBody>
      </p:sp>
      <p:sp>
        <p:nvSpPr>
          <p:cNvPr id="8194" name="Rectangle 2"/>
          <p:cNvSpPr>
            <a:spLocks noGrp="1" noChangeArrowheads="1"/>
          </p:cNvSpPr>
          <p:nvPr>
            <p:ph type="body" idx="1"/>
          </p:nvPr>
        </p:nvSpPr>
        <p:spPr>
          <a:xfrm>
            <a:off x="503238" y="731838"/>
            <a:ext cx="9072562" cy="6553200"/>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Primary energy: in an energy system, the total energy available at the source.   In a natural gas combustion turbine that generates electricity, it’s the total chemical energy in the natural gas.  In this example, combusting fuel produces low quality heat and higher quality energy in the form of mechanical energy and/or electricity.</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Example of differing energy quality:</a:t>
            </a:r>
          </a:p>
          <a:p>
            <a:pPr eaLnBrk="1">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	-2 ton car going 30 mph has ~</a:t>
            </a:r>
            <a:r>
              <a:rPr lang="en-GB" sz="2000" u="sng" smtClean="0"/>
              <a:t>200 kJ </a:t>
            </a:r>
            <a:r>
              <a:rPr lang="en-GB" sz="2000" smtClean="0"/>
              <a:t>of kinetic energy</a:t>
            </a:r>
          </a:p>
          <a:p>
            <a:pPr eaLnBrk="1">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	-1 tsp. of gasoline has </a:t>
            </a:r>
            <a:r>
              <a:rPr lang="en-GB" sz="2000" u="sng" smtClean="0"/>
              <a:t>~200 kJ</a:t>
            </a:r>
            <a:r>
              <a:rPr lang="en-GB" sz="2000" smtClean="0"/>
              <a:t> of combustible chemical energy.  Combustion would produce random kinetic energy, but we would have to somehow get all those molecules moving in the same direction so they could impart all their energy to the car.</a:t>
            </a:r>
          </a:p>
          <a:p>
            <a:pPr eaLnBrk="1">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	-the extra internal energy stored in a gallon of water when heated by 10</a:t>
            </a:r>
            <a:r>
              <a:rPr lang="en-GB" sz="2000" smtClean="0">
                <a:cs typeface="Arial" charset="0"/>
              </a:rPr>
              <a:t>°C</a:t>
            </a:r>
            <a:r>
              <a:rPr lang="en-GB" sz="2000" smtClean="0"/>
              <a:t> is ~</a:t>
            </a:r>
            <a:r>
              <a:rPr lang="en-GB" sz="2000" u="sng" smtClean="0"/>
              <a:t>200 kJ</a:t>
            </a:r>
            <a:r>
              <a:rPr lang="en-GB" sz="2000" smtClean="0"/>
              <a:t>.  The extra energy in the water is random kinetic energy of individual water molecules.</a:t>
            </a:r>
          </a:p>
          <a:p>
            <a:pPr eaLnBrk="1">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Which of above has lowest entropy? (least randomness) highest?</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The hierarchy of energies:  heat is a lower quality form of energy than electricity or mechanical energy.  Heat cannot be transformed as efficiently into electricity as electricity can be transformed into heat (nearly 100%).</a:t>
            </a:r>
          </a:p>
          <a:p>
            <a:pPr eaLnBrk="1">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2000" smtClean="0"/>
              <a:t>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2000" smtClean="0"/>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2000" smtClean="0"/>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GB" sz="2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5" end="5"/>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94">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6" end="6"/>
                                            </p:txEl>
                                          </p:spTgt>
                                        </p:tgtEl>
                                        <p:attrNameLst>
                                          <p:attrName>ppt_c</p:attrName>
                                        </p:attrNameLst>
                                      </p:cBhvr>
                                      <p:to>
                                        <a:schemeClr val="bg2"/>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194">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8194">
                                            <p:txEl>
                                              <p:pRg st="7" end="7"/>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effectLst/>
            <a:latin typeface="Arial"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effectLst/>
            <a:latin typeface="Arial"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1104</Words>
  <Application>Microsoft Office PowerPoint</Application>
  <PresentationFormat>Custom</PresentationFormat>
  <Paragraphs>70</Paragraphs>
  <Slides>11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MS Gothic</vt:lpstr>
      <vt:lpstr>Arial</vt:lpstr>
      <vt:lpstr>Symbol</vt:lpstr>
      <vt:lpstr>Times New Roman</vt:lpstr>
      <vt:lpstr>Wingdings</vt:lpstr>
      <vt:lpstr>Default Design</vt:lpstr>
      <vt:lpstr>Energy/Resource Concepts and Terms</vt:lpstr>
      <vt:lpstr>Resources (con’t.)</vt:lpstr>
      <vt:lpstr>PowerPoint Presentation</vt:lpstr>
      <vt:lpstr>Some Common Forms of Energy</vt:lpstr>
      <vt:lpstr>Thermodynamics</vt:lpstr>
      <vt:lpstr>The James Joule experiments showing the equivalence of heat and mechanical energy</vt:lpstr>
      <vt:lpstr>PowerPoint Presentation</vt:lpstr>
      <vt:lpstr>PowerPoint Presentation</vt:lpstr>
      <vt:lpstr>Quality of energy</vt:lpstr>
      <vt:lpstr>Energy Quality</vt:lpstr>
      <vt:lpstr>Other misc energy basics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Energy Concepts</dc:title>
  <dc:creator>mike mcglade</dc:creator>
  <cp:lastModifiedBy>Mike McGlade</cp:lastModifiedBy>
  <cp:revision>47</cp:revision>
  <dcterms:modified xsi:type="dcterms:W3CDTF">2015-06-02T23:29:03Z</dcterms:modified>
</cp:coreProperties>
</file>